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anose="020F0502020204030204" pitchFamily="2" charset="0"/>
      <p:regular r:id="rId13"/>
    </p:embeddedFont>
    <p:embeddedFont>
      <p:font typeface="Libre Baskerville" panose="020F0502020204030204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0437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drive strategic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781645"/>
            <a:ext cx="1689021" cy="426244"/>
          </a:xfrm>
          <a:prstGeom prst="roundRect">
            <a:avLst>
              <a:gd name="adj" fmla="val 17880"/>
            </a:avLst>
          </a:prstGeom>
          <a:solidFill>
            <a:srgbClr val="F7EDD4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9878" y="904042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02055" y="849630"/>
            <a:ext cx="114466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ACTION PLAN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793790" y="129861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4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30563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3283148"/>
            <a:ext cx="28808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377356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to convert 73% non-subscribers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4726186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4953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5443418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strengthen loyal segment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790" y="6087070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54674" y="6313884"/>
            <a:ext cx="28592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154674" y="6804303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age groups and express shippers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850588"/>
            <a:ext cx="2234922" cy="426244"/>
          </a:xfrm>
          <a:prstGeom prst="roundRect">
            <a:avLst>
              <a:gd name="adj" fmla="val 17880"/>
            </a:avLst>
          </a:prstGeom>
          <a:solidFill>
            <a:srgbClr val="F7EDD4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878" y="1972985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918573"/>
            <a:ext cx="169056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DATASET OVERVIEW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3675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Foundation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630436" y="3416498"/>
            <a:ext cx="6571417" cy="2962394"/>
          </a:xfrm>
          <a:prstGeom prst="roundRect">
            <a:avLst>
              <a:gd name="adj" fmla="val 5513"/>
            </a:avLst>
          </a:prstGeom>
          <a:solidFill>
            <a:srgbClr val="B88E23"/>
          </a:solidFill>
          <a:ln/>
        </p:spPr>
      </p:sp>
      <p:sp>
        <p:nvSpPr>
          <p:cNvPr id="7" name="Text 4"/>
          <p:cNvSpPr/>
          <p:nvPr/>
        </p:nvSpPr>
        <p:spPr>
          <a:xfrm>
            <a:off x="857250" y="3643313"/>
            <a:ext cx="6117788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6150" dirty="0"/>
          </a:p>
        </p:txBody>
      </p:sp>
      <p:sp>
        <p:nvSpPr>
          <p:cNvPr id="8" name="Text 5"/>
          <p:cNvSpPr/>
          <p:nvPr/>
        </p:nvSpPr>
        <p:spPr>
          <a:xfrm>
            <a:off x="857250" y="4848344"/>
            <a:ext cx="6117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purchases analyzed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9521" y="3784997"/>
            <a:ext cx="298061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10" name="Text 7"/>
          <p:cNvSpPr/>
          <p:nvPr/>
        </p:nvSpPr>
        <p:spPr>
          <a:xfrm>
            <a:off x="7672149" y="48167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599521" y="5397937"/>
            <a:ext cx="298061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Demographics, purchases, behavior metrics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863620" y="3784997"/>
            <a:ext cx="298061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5850" dirty="0"/>
          </a:p>
        </p:txBody>
      </p:sp>
      <p:sp>
        <p:nvSpPr>
          <p:cNvPr id="13" name="Text 10"/>
          <p:cNvSpPr/>
          <p:nvPr/>
        </p:nvSpPr>
        <p:spPr>
          <a:xfrm>
            <a:off x="10936248" y="48167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Categories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863620" y="5397937"/>
            <a:ext cx="298061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Clothing, Accessories, Footwear, Outerwear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6363" y="980242"/>
            <a:ext cx="6613327" cy="589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in Python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146363" y="1804749"/>
            <a:ext cx="188476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146363" y="2102168"/>
            <a:ext cx="7824073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6" name="Text 3"/>
          <p:cNvSpPr/>
          <p:nvPr/>
        </p:nvSpPr>
        <p:spPr>
          <a:xfrm>
            <a:off x="6146363" y="2242066"/>
            <a:ext cx="3394234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 &amp; Exploration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146363" y="2630805"/>
            <a:ext cx="7824073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dataset, checked structure with pandas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146363" y="3205043"/>
            <a:ext cx="188476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146363" y="3502462"/>
            <a:ext cx="7824073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0" name="Text 7"/>
          <p:cNvSpPr/>
          <p:nvPr/>
        </p:nvSpPr>
        <p:spPr>
          <a:xfrm>
            <a:off x="6146363" y="3642360"/>
            <a:ext cx="2752130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146363" y="4031099"/>
            <a:ext cx="7824073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37 missing review ratings using median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146363" y="4605337"/>
            <a:ext cx="188476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146363" y="4902756"/>
            <a:ext cx="7824073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4" name="Text 11"/>
          <p:cNvSpPr/>
          <p:nvPr/>
        </p:nvSpPr>
        <p:spPr>
          <a:xfrm>
            <a:off x="6146363" y="5042654"/>
            <a:ext cx="2456736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146363" y="5431393"/>
            <a:ext cx="7824073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 columns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146363" y="6005632"/>
            <a:ext cx="188476" cy="23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146363" y="6303050"/>
            <a:ext cx="7824073" cy="2286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8" name="Text 15"/>
          <p:cNvSpPr/>
          <p:nvPr/>
        </p:nvSpPr>
        <p:spPr>
          <a:xfrm>
            <a:off x="6146363" y="6442948"/>
            <a:ext cx="2505194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146363" y="6831687"/>
            <a:ext cx="7824073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Loaded cleaned data into MySQL for analysis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32422"/>
            <a:ext cx="64516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Customer Metrics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9471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$59.76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426506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Average Purchase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5271254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Typical transaction value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39471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3.75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426506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Review Rating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4916924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satisfaction score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394710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25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426506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Previous Purchases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5271254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customer history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Insights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2583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59096" y="2481739"/>
            <a:ext cx="396192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Gender &amp; Age Patterns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959096" y="3133844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 customers generate 2x revenue compared to females. Young adults lead age group spending.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8959096" y="4477703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821793"/>
            <a:ext cx="283488" cy="2268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696212" y="4761190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marketing efforts toward high-revenue segments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549837"/>
            <a:ext cx="2076807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B88E23"/>
            </a:solidFill>
            <a:prstDash val="solid"/>
          </a:ln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498" y="1679853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9675" y="1625441"/>
            <a:ext cx="15172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B88E23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TOP PERFORMERS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08204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Excellence</a:t>
            </a:r>
            <a:endParaRPr lang="en-US" sz="4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130987"/>
            <a:ext cx="2411968" cy="24119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3790" y="58264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Gloves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93790" y="631686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3.86 rating - Highest rated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5893" y="3130987"/>
            <a:ext cx="2411968" cy="24119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235893" y="58264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Sandals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235893" y="631686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3.84 rating - Customer favorite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77995" y="3130987"/>
            <a:ext cx="2411968" cy="241196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677995" y="58264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Boots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9677995" y="6316861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3.82 rating - Strong performer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02449" y="311825"/>
            <a:ext cx="35387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2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449" y="779502"/>
            <a:ext cx="7825502" cy="343519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729946" y="3438529"/>
            <a:ext cx="1371740" cy="211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729946" y="3710804"/>
            <a:ext cx="1371740" cy="127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0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83 customers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8581370" y="3385770"/>
            <a:ext cx="1371740" cy="211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8581370" y="3658045"/>
            <a:ext cx="1371740" cy="127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0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3,116 customers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6666963" y="1139733"/>
            <a:ext cx="1371740" cy="211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666963" y="1412009"/>
            <a:ext cx="1371740" cy="127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00"/>
              </a:lnSpc>
              <a:buNone/>
            </a:pPr>
            <a:r>
              <a:rPr lang="en-US" sz="10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701 customers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3745662" y="4234629"/>
            <a:ext cx="7825502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Loyal customers dominate at 80% of base, presenting retention opportunity</a:t>
            </a:r>
            <a:endParaRPr lang="en-US" sz="850" dirty="0"/>
          </a:p>
        </p:txBody>
      </p:sp>
      <p:sp>
        <p:nvSpPr>
          <p:cNvPr id="11" name="Text 8"/>
          <p:cNvSpPr/>
          <p:nvPr/>
        </p:nvSpPr>
        <p:spPr>
          <a:xfrm>
            <a:off x="2350726" y="6226016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27%</a:t>
            </a:r>
            <a:endParaRPr lang="en-US" sz="220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7612" y="5505807"/>
            <a:ext cx="1701165" cy="170116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2236172" y="745009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Subscribers</a:t>
            </a:r>
            <a:endParaRPr lang="en-US" sz="1100" dirty="0"/>
          </a:p>
        </p:txBody>
      </p:sp>
      <p:sp>
        <p:nvSpPr>
          <p:cNvPr id="14" name="Text 10"/>
          <p:cNvSpPr/>
          <p:nvPr/>
        </p:nvSpPr>
        <p:spPr>
          <a:xfrm>
            <a:off x="1160994" y="7701260"/>
            <a:ext cx="3774400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8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1,053 active subscriptions</a:t>
            </a:r>
            <a:endParaRPr lang="en-US" sz="850" dirty="0"/>
          </a:p>
        </p:txBody>
      </p:sp>
      <p:sp>
        <p:nvSpPr>
          <p:cNvPr id="15" name="Text 11"/>
          <p:cNvSpPr/>
          <p:nvPr/>
        </p:nvSpPr>
        <p:spPr>
          <a:xfrm>
            <a:off x="5442703" y="6159172"/>
            <a:ext cx="139493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73%</a:t>
            </a:r>
            <a:endParaRPr lang="en-US" sz="2200" dirty="0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9589" y="5458952"/>
            <a:ext cx="1701165" cy="1701165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5431392" y="740474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Non-Subscribers</a:t>
            </a:r>
            <a:endParaRPr lang="en-US" sz="1100" dirty="0"/>
          </a:p>
        </p:txBody>
      </p:sp>
      <p:sp>
        <p:nvSpPr>
          <p:cNvPr id="18" name="Text 13"/>
          <p:cNvSpPr/>
          <p:nvPr/>
        </p:nvSpPr>
        <p:spPr>
          <a:xfrm>
            <a:off x="4214486" y="7654405"/>
            <a:ext cx="3774400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50"/>
              </a:lnSpc>
              <a:buNone/>
            </a:pPr>
            <a:r>
              <a:rPr lang="en-US" sz="8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2,847 potential converts</a:t>
            </a:r>
            <a:endParaRPr lang="en-US" sz="850" dirty="0"/>
          </a:p>
        </p:txBody>
      </p:sp>
      <p:sp>
        <p:nvSpPr>
          <p:cNvPr id="19" name="Text 14"/>
          <p:cNvSpPr/>
          <p:nvPr/>
        </p:nvSpPr>
        <p:spPr>
          <a:xfrm>
            <a:off x="8381566" y="5643891"/>
            <a:ext cx="2267307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Opportunity</a:t>
            </a:r>
            <a:endParaRPr lang="en-US" sz="1300" dirty="0"/>
          </a:p>
        </p:txBody>
      </p:sp>
      <p:sp>
        <p:nvSpPr>
          <p:cNvPr id="20" name="Text 15"/>
          <p:cNvSpPr/>
          <p:nvPr/>
        </p:nvSpPr>
        <p:spPr>
          <a:xfrm>
            <a:off x="8038703" y="6028739"/>
            <a:ext cx="3774400" cy="272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Massive untapped potential with 73% non-subscribers. Repeat buyers show strong subscription correlation.</a:t>
            </a:r>
            <a:endParaRPr lang="en-US" sz="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65402"/>
            <a:ext cx="76853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Discount Strategy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448776"/>
            <a:ext cx="3451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839 customers used discounts but spent above average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448776"/>
            <a:ext cx="3322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 Discount Products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Hats (50%), Sneakers (49.7%), Coats (49%)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214342"/>
            <a:ext cx="4196358" cy="1685092"/>
          </a:xfrm>
          <a:prstGeom prst="roundRect">
            <a:avLst>
              <a:gd name="adj" fmla="val 565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Impact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939195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shipping: $60.48 avg vs Standard: $58.46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08990" y="2872978"/>
            <a:ext cx="57276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8108990" y="4630698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Interactive visualization enabling real-time exploration of customer behavior patterns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307</Words>
  <Application>Microsoft Office PowerPoint</Application>
  <PresentationFormat>Custom</PresentationFormat>
  <Paragraphs>90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Libre Baskerville</vt:lpstr>
      <vt:lpstr>Libre Baskerville Light</vt:lpstr>
      <vt:lpstr>DM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User</dc:creator>
  <cp:lastModifiedBy>Parul Kalsi</cp:lastModifiedBy>
  <cp:revision>2</cp:revision>
  <dcterms:created xsi:type="dcterms:W3CDTF">2026-01-28T17:18:41Z</dcterms:created>
  <dcterms:modified xsi:type="dcterms:W3CDTF">2026-01-28T17:22:37Z</dcterms:modified>
</cp:coreProperties>
</file>